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97" r:id="rId2"/>
  </p:sldIdLst>
  <p:sldSz cx="30635575" cy="21743988"/>
  <p:notesSz cx="6805613" cy="9939338"/>
  <p:defaultTextStyle>
    <a:defPPr>
      <a:defRPr lang="de-DE"/>
    </a:defPPr>
    <a:lvl1pPr marL="0" algn="l" defTabSz="1256319" rtl="0" eaLnBrk="1" latinLnBrk="0" hangingPunct="1">
      <a:defRPr sz="4949" kern="1200">
        <a:solidFill>
          <a:schemeClr val="tx1"/>
        </a:solidFill>
        <a:latin typeface="+mn-lt"/>
        <a:ea typeface="+mn-ea"/>
        <a:cs typeface="+mn-cs"/>
      </a:defRPr>
    </a:lvl1pPr>
    <a:lvl2pPr marL="1256319" algn="l" defTabSz="1256319" rtl="0" eaLnBrk="1" latinLnBrk="0" hangingPunct="1">
      <a:defRPr sz="4949" kern="1200">
        <a:solidFill>
          <a:schemeClr val="tx1"/>
        </a:solidFill>
        <a:latin typeface="+mn-lt"/>
        <a:ea typeface="+mn-ea"/>
        <a:cs typeface="+mn-cs"/>
      </a:defRPr>
    </a:lvl2pPr>
    <a:lvl3pPr marL="2512640" algn="l" defTabSz="1256319" rtl="0" eaLnBrk="1" latinLnBrk="0" hangingPunct="1">
      <a:defRPr sz="4949" kern="1200">
        <a:solidFill>
          <a:schemeClr val="tx1"/>
        </a:solidFill>
        <a:latin typeface="+mn-lt"/>
        <a:ea typeface="+mn-ea"/>
        <a:cs typeface="+mn-cs"/>
      </a:defRPr>
    </a:lvl3pPr>
    <a:lvl4pPr marL="3768966" algn="l" defTabSz="1256319" rtl="0" eaLnBrk="1" latinLnBrk="0" hangingPunct="1">
      <a:defRPr sz="4949" kern="1200">
        <a:solidFill>
          <a:schemeClr val="tx1"/>
        </a:solidFill>
        <a:latin typeface="+mn-lt"/>
        <a:ea typeface="+mn-ea"/>
        <a:cs typeface="+mn-cs"/>
      </a:defRPr>
    </a:lvl4pPr>
    <a:lvl5pPr marL="5025285" algn="l" defTabSz="1256319" rtl="0" eaLnBrk="1" latinLnBrk="0" hangingPunct="1">
      <a:defRPr sz="4949" kern="1200">
        <a:solidFill>
          <a:schemeClr val="tx1"/>
        </a:solidFill>
        <a:latin typeface="+mn-lt"/>
        <a:ea typeface="+mn-ea"/>
        <a:cs typeface="+mn-cs"/>
      </a:defRPr>
    </a:lvl5pPr>
    <a:lvl6pPr marL="6281610" algn="l" defTabSz="1256319" rtl="0" eaLnBrk="1" latinLnBrk="0" hangingPunct="1">
      <a:defRPr sz="4949" kern="1200">
        <a:solidFill>
          <a:schemeClr val="tx1"/>
        </a:solidFill>
        <a:latin typeface="+mn-lt"/>
        <a:ea typeface="+mn-ea"/>
        <a:cs typeface="+mn-cs"/>
      </a:defRPr>
    </a:lvl6pPr>
    <a:lvl7pPr marL="7537932" algn="l" defTabSz="1256319" rtl="0" eaLnBrk="1" latinLnBrk="0" hangingPunct="1">
      <a:defRPr sz="4949" kern="1200">
        <a:solidFill>
          <a:schemeClr val="tx1"/>
        </a:solidFill>
        <a:latin typeface="+mn-lt"/>
        <a:ea typeface="+mn-ea"/>
        <a:cs typeface="+mn-cs"/>
      </a:defRPr>
    </a:lvl7pPr>
    <a:lvl8pPr marL="8794251" algn="l" defTabSz="1256319" rtl="0" eaLnBrk="1" latinLnBrk="0" hangingPunct="1">
      <a:defRPr sz="4949" kern="1200">
        <a:solidFill>
          <a:schemeClr val="tx1"/>
        </a:solidFill>
        <a:latin typeface="+mn-lt"/>
        <a:ea typeface="+mn-ea"/>
        <a:cs typeface="+mn-cs"/>
      </a:defRPr>
    </a:lvl8pPr>
    <a:lvl9pPr marL="10050575" algn="l" defTabSz="1256319" rtl="0" eaLnBrk="1" latinLnBrk="0" hangingPunct="1">
      <a:defRPr sz="494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72" userDrawn="1">
          <p15:clr>
            <a:srgbClr val="A4A3A4"/>
          </p15:clr>
        </p15:guide>
        <p15:guide id="2" pos="965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0E68"/>
    <a:srgbClr val="6D005E"/>
    <a:srgbClr val="89BA17"/>
    <a:srgbClr val="D9D9D9"/>
    <a:srgbClr val="510046"/>
    <a:srgbClr val="670059"/>
    <a:srgbClr val="7FAD18"/>
    <a:srgbClr val="8B0066"/>
    <a:srgbClr val="700852"/>
    <a:srgbClr val="7AB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Keine Formatvorlage, kein Gitternetz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57" autoAdjust="0"/>
    <p:restoredTop sz="96502" autoAdjust="0"/>
  </p:normalViewPr>
  <p:slideViewPr>
    <p:cSldViewPr snapToGrid="0" snapToObjects="1">
      <p:cViewPr varScale="1">
        <p:scale>
          <a:sx n="36" d="100"/>
          <a:sy n="36" d="100"/>
        </p:scale>
        <p:origin x="1788" y="126"/>
      </p:cViewPr>
      <p:guideLst>
        <p:guide orient="horz" pos="6972"/>
        <p:guide pos="965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3" d="100"/>
          <a:sy n="63" d="100"/>
        </p:scale>
        <p:origin x="2270" y="3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099" cy="496967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4940" y="1"/>
            <a:ext cx="2949099" cy="496967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D577FADF-6F91-4700-ADCF-C6A210CCAC3A}" type="datetimeFigureOut">
              <a:rPr lang="de-DE" smtClean="0"/>
              <a:pPr/>
              <a:t>13.07.2023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099" cy="49696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4940" y="9440647"/>
            <a:ext cx="2949099" cy="49696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F3ED27AB-4923-45BF-B71A-4571650FE1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2825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099" cy="496967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940" y="1"/>
            <a:ext cx="2949099" cy="496967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41CE43A1-47CC-44BB-A150-350EA94E6F24}" type="datetimeFigureOut">
              <a:rPr lang="de-DE" smtClean="0"/>
              <a:pPr/>
              <a:t>13.07.2023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746125"/>
            <a:ext cx="52482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30" tIns="45715" rIns="91430" bIns="45715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696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940" y="9440647"/>
            <a:ext cx="2949099" cy="49696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0A9A32CE-79EA-4318-80AF-4528CE357DD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6958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56319" rtl="0" eaLnBrk="1" latinLnBrk="0" hangingPunct="1">
      <a:defRPr sz="3299" kern="1200">
        <a:solidFill>
          <a:schemeClr val="tx1"/>
        </a:solidFill>
        <a:latin typeface="+mn-lt"/>
        <a:ea typeface="+mn-ea"/>
        <a:cs typeface="+mn-cs"/>
      </a:defRPr>
    </a:lvl1pPr>
    <a:lvl2pPr marL="1256319" algn="l" defTabSz="1256319" rtl="0" eaLnBrk="1" latinLnBrk="0" hangingPunct="1">
      <a:defRPr sz="3299" kern="1200">
        <a:solidFill>
          <a:schemeClr val="tx1"/>
        </a:solidFill>
        <a:latin typeface="+mn-lt"/>
        <a:ea typeface="+mn-ea"/>
        <a:cs typeface="+mn-cs"/>
      </a:defRPr>
    </a:lvl2pPr>
    <a:lvl3pPr marL="2512640" algn="l" defTabSz="1256319" rtl="0" eaLnBrk="1" latinLnBrk="0" hangingPunct="1">
      <a:defRPr sz="3299" kern="1200">
        <a:solidFill>
          <a:schemeClr val="tx1"/>
        </a:solidFill>
        <a:latin typeface="+mn-lt"/>
        <a:ea typeface="+mn-ea"/>
        <a:cs typeface="+mn-cs"/>
      </a:defRPr>
    </a:lvl3pPr>
    <a:lvl4pPr marL="3768966" algn="l" defTabSz="1256319" rtl="0" eaLnBrk="1" latinLnBrk="0" hangingPunct="1">
      <a:defRPr sz="3299" kern="1200">
        <a:solidFill>
          <a:schemeClr val="tx1"/>
        </a:solidFill>
        <a:latin typeface="+mn-lt"/>
        <a:ea typeface="+mn-ea"/>
        <a:cs typeface="+mn-cs"/>
      </a:defRPr>
    </a:lvl4pPr>
    <a:lvl5pPr marL="5025285" algn="l" defTabSz="1256319" rtl="0" eaLnBrk="1" latinLnBrk="0" hangingPunct="1">
      <a:defRPr sz="3299" kern="1200">
        <a:solidFill>
          <a:schemeClr val="tx1"/>
        </a:solidFill>
        <a:latin typeface="+mn-lt"/>
        <a:ea typeface="+mn-ea"/>
        <a:cs typeface="+mn-cs"/>
      </a:defRPr>
    </a:lvl5pPr>
    <a:lvl6pPr marL="6281610" algn="l" defTabSz="1256319" rtl="0" eaLnBrk="1" latinLnBrk="0" hangingPunct="1">
      <a:defRPr sz="3299" kern="1200">
        <a:solidFill>
          <a:schemeClr val="tx1"/>
        </a:solidFill>
        <a:latin typeface="+mn-lt"/>
        <a:ea typeface="+mn-ea"/>
        <a:cs typeface="+mn-cs"/>
      </a:defRPr>
    </a:lvl6pPr>
    <a:lvl7pPr marL="7537932" algn="l" defTabSz="1256319" rtl="0" eaLnBrk="1" latinLnBrk="0" hangingPunct="1">
      <a:defRPr sz="3299" kern="1200">
        <a:solidFill>
          <a:schemeClr val="tx1"/>
        </a:solidFill>
        <a:latin typeface="+mn-lt"/>
        <a:ea typeface="+mn-ea"/>
        <a:cs typeface="+mn-cs"/>
      </a:defRPr>
    </a:lvl7pPr>
    <a:lvl8pPr marL="8794251" algn="l" defTabSz="1256319" rtl="0" eaLnBrk="1" latinLnBrk="0" hangingPunct="1">
      <a:defRPr sz="3299" kern="1200">
        <a:solidFill>
          <a:schemeClr val="tx1"/>
        </a:solidFill>
        <a:latin typeface="+mn-lt"/>
        <a:ea typeface="+mn-ea"/>
        <a:cs typeface="+mn-cs"/>
      </a:defRPr>
    </a:lvl8pPr>
    <a:lvl9pPr marL="10050575" algn="l" defTabSz="1256319" rtl="0" eaLnBrk="1" latinLnBrk="0" hangingPunct="1">
      <a:defRPr sz="32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/>
          <p:cNvSpPr/>
          <p:nvPr/>
        </p:nvSpPr>
        <p:spPr>
          <a:xfrm>
            <a:off x="1835786" y="19080000"/>
            <a:ext cx="22320000" cy="1800000"/>
          </a:xfrm>
          <a:prstGeom prst="rect">
            <a:avLst/>
          </a:prstGeom>
          <a:solidFill>
            <a:srgbClr val="8C0E68"/>
          </a:solidFill>
          <a:ln>
            <a:noFill/>
          </a:ln>
          <a:effectLst>
            <a:outerShdw blurRad="95250" dist="50800" dir="8700000" algn="tl" rotWithShape="0">
              <a:prstClr val="black">
                <a:alpha val="34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4521" dirty="0"/>
          </a:p>
        </p:txBody>
      </p:sp>
      <p:sp>
        <p:nvSpPr>
          <p:cNvPr id="8" name="Rechteck 7"/>
          <p:cNvSpPr/>
          <p:nvPr userDrawn="1"/>
        </p:nvSpPr>
        <p:spPr>
          <a:xfrm>
            <a:off x="24695787" y="19080000"/>
            <a:ext cx="5760001" cy="1799999"/>
          </a:xfrm>
          <a:prstGeom prst="rect">
            <a:avLst/>
          </a:prstGeom>
          <a:solidFill>
            <a:srgbClr val="89BA17"/>
          </a:solidFill>
          <a:ln>
            <a:noFill/>
          </a:ln>
          <a:effectLst>
            <a:outerShdw blurRad="136525" dist="25400" dir="8520000" rotWithShape="0">
              <a:srgbClr val="000000">
                <a:alpha val="42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 sz="12263" dirty="0"/>
          </a:p>
        </p:txBody>
      </p:sp>
      <p:sp>
        <p:nvSpPr>
          <p:cNvPr id="10" name="Textfeld 9"/>
          <p:cNvSpPr txBox="1"/>
          <p:nvPr userDrawn="1"/>
        </p:nvSpPr>
        <p:spPr>
          <a:xfrm>
            <a:off x="25117370" y="900000"/>
            <a:ext cx="4341255" cy="711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0" dirty="0">
                <a:latin typeface="Arial" panose="020B0604020202020204" pitchFamily="34" charset="0"/>
                <a:cs typeface="Arial" panose="020B0604020202020204" pitchFamily="34" charset="0"/>
              </a:rPr>
              <a:t>Projektpartner</a:t>
            </a:r>
          </a:p>
        </p:txBody>
      </p:sp>
      <p:cxnSp>
        <p:nvCxnSpPr>
          <p:cNvPr id="12" name="Gerader Verbinder 11"/>
          <p:cNvCxnSpPr/>
          <p:nvPr userDrawn="1"/>
        </p:nvCxnSpPr>
        <p:spPr>
          <a:xfrm flipV="1">
            <a:off x="24425786" y="900000"/>
            <a:ext cx="0" cy="1764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Bild 17" descr="BUW_Logo-weiss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54925" y="19302334"/>
            <a:ext cx="3719738" cy="1355330"/>
          </a:xfrm>
          <a:prstGeom prst="rect">
            <a:avLst/>
          </a:prstGeom>
        </p:spPr>
      </p:pic>
      <p:sp>
        <p:nvSpPr>
          <p:cNvPr id="16" name="Rechteck 15"/>
          <p:cNvSpPr/>
          <p:nvPr userDrawn="1"/>
        </p:nvSpPr>
        <p:spPr>
          <a:xfrm>
            <a:off x="233575" y="179994"/>
            <a:ext cx="30276000" cy="21384000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2306" tIns="46153" rIns="92306" bIns="4615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4997"/>
          </a:p>
        </p:txBody>
      </p:sp>
      <p:sp>
        <p:nvSpPr>
          <p:cNvPr id="18" name="Textfeld 17"/>
          <p:cNvSpPr txBox="1"/>
          <p:nvPr userDrawn="1"/>
        </p:nvSpPr>
        <p:spPr>
          <a:xfrm>
            <a:off x="2520000" y="19402918"/>
            <a:ext cx="1788104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err="1">
                <a:solidFill>
                  <a:schemeClr val="bg1"/>
                </a:solidFill>
                <a:latin typeface="Arial"/>
                <a:cs typeface="Arial"/>
              </a:rPr>
              <a:t>VARele</a:t>
            </a:r>
            <a:endParaRPr lang="de-DE" sz="3200" b="1" dirty="0">
              <a:solidFill>
                <a:schemeClr val="bg1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de-DE" sz="3200" dirty="0">
                <a:solidFill>
                  <a:schemeClr val="bg1"/>
                </a:solidFill>
                <a:latin typeface="Arial"/>
                <a:cs typeface="Arial"/>
              </a:rPr>
              <a:t>Univ.-Prof. Dr.-Ing. Markus Zdrallek | Lehrstuhl für Elektrische Energieversorgungstechnik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148907" rtl="0" eaLnBrk="1" latinLnBrk="0" hangingPunct="1">
        <a:spcBef>
          <a:spcPct val="0"/>
        </a:spcBef>
        <a:buNone/>
        <a:defRPr sz="1105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61682" indent="-861682" algn="l" defTabSz="1148907" rtl="0" eaLnBrk="1" latinLnBrk="0" hangingPunct="1">
        <a:spcBef>
          <a:spcPct val="20000"/>
        </a:spcBef>
        <a:buFont typeface="Arial"/>
        <a:buChar char="•"/>
        <a:defRPr sz="8041" kern="1200">
          <a:solidFill>
            <a:schemeClr val="tx1"/>
          </a:solidFill>
          <a:latin typeface="+mn-lt"/>
          <a:ea typeface="+mn-ea"/>
          <a:cs typeface="+mn-cs"/>
        </a:defRPr>
      </a:lvl1pPr>
      <a:lvl2pPr marL="1866977" indent="-718068" algn="l" defTabSz="1148907" rtl="0" eaLnBrk="1" latinLnBrk="0" hangingPunct="1">
        <a:spcBef>
          <a:spcPct val="20000"/>
        </a:spcBef>
        <a:buFont typeface="Arial"/>
        <a:buChar char="–"/>
        <a:defRPr sz="7036" kern="1200">
          <a:solidFill>
            <a:schemeClr val="tx1"/>
          </a:solidFill>
          <a:latin typeface="+mn-lt"/>
          <a:ea typeface="+mn-ea"/>
          <a:cs typeface="+mn-cs"/>
        </a:defRPr>
      </a:lvl2pPr>
      <a:lvl3pPr marL="2872271" indent="-574453" algn="l" defTabSz="1148907" rtl="0" eaLnBrk="1" latinLnBrk="0" hangingPunct="1">
        <a:spcBef>
          <a:spcPct val="20000"/>
        </a:spcBef>
        <a:buFont typeface="Arial"/>
        <a:buChar char="•"/>
        <a:defRPr sz="6031" kern="1200">
          <a:solidFill>
            <a:schemeClr val="tx1"/>
          </a:solidFill>
          <a:latin typeface="+mn-lt"/>
          <a:ea typeface="+mn-ea"/>
          <a:cs typeface="+mn-cs"/>
        </a:defRPr>
      </a:lvl3pPr>
      <a:lvl4pPr marL="4021177" indent="-574453" algn="l" defTabSz="1148907" rtl="0" eaLnBrk="1" latinLnBrk="0" hangingPunct="1">
        <a:spcBef>
          <a:spcPct val="20000"/>
        </a:spcBef>
        <a:buFont typeface="Arial"/>
        <a:buChar char="–"/>
        <a:defRPr sz="5029" kern="1200">
          <a:solidFill>
            <a:schemeClr val="tx1"/>
          </a:solidFill>
          <a:latin typeface="+mn-lt"/>
          <a:ea typeface="+mn-ea"/>
          <a:cs typeface="+mn-cs"/>
        </a:defRPr>
      </a:lvl4pPr>
      <a:lvl5pPr marL="5170086" indent="-574453" algn="l" defTabSz="1148907" rtl="0" eaLnBrk="1" latinLnBrk="0" hangingPunct="1">
        <a:spcBef>
          <a:spcPct val="20000"/>
        </a:spcBef>
        <a:buFont typeface="Arial"/>
        <a:buChar char="»"/>
        <a:defRPr sz="5029" kern="1200">
          <a:solidFill>
            <a:schemeClr val="tx1"/>
          </a:solidFill>
          <a:latin typeface="+mn-lt"/>
          <a:ea typeface="+mn-ea"/>
          <a:cs typeface="+mn-cs"/>
        </a:defRPr>
      </a:lvl5pPr>
      <a:lvl6pPr marL="6318997" indent="-574453" algn="l" defTabSz="1148907" rtl="0" eaLnBrk="1" latinLnBrk="0" hangingPunct="1">
        <a:spcBef>
          <a:spcPct val="20000"/>
        </a:spcBef>
        <a:buFont typeface="Arial"/>
        <a:buChar char="•"/>
        <a:defRPr sz="5029" kern="1200">
          <a:solidFill>
            <a:schemeClr val="tx1"/>
          </a:solidFill>
          <a:latin typeface="+mn-lt"/>
          <a:ea typeface="+mn-ea"/>
          <a:cs typeface="+mn-cs"/>
        </a:defRPr>
      </a:lvl6pPr>
      <a:lvl7pPr marL="7467903" indent="-574453" algn="l" defTabSz="1148907" rtl="0" eaLnBrk="1" latinLnBrk="0" hangingPunct="1">
        <a:spcBef>
          <a:spcPct val="20000"/>
        </a:spcBef>
        <a:buFont typeface="Arial"/>
        <a:buChar char="•"/>
        <a:defRPr sz="5029" kern="1200">
          <a:solidFill>
            <a:schemeClr val="tx1"/>
          </a:solidFill>
          <a:latin typeface="+mn-lt"/>
          <a:ea typeface="+mn-ea"/>
          <a:cs typeface="+mn-cs"/>
        </a:defRPr>
      </a:lvl7pPr>
      <a:lvl8pPr marL="8616811" indent="-574453" algn="l" defTabSz="1148907" rtl="0" eaLnBrk="1" latinLnBrk="0" hangingPunct="1">
        <a:spcBef>
          <a:spcPct val="20000"/>
        </a:spcBef>
        <a:buFont typeface="Arial"/>
        <a:buChar char="•"/>
        <a:defRPr sz="5029" kern="1200">
          <a:solidFill>
            <a:schemeClr val="tx1"/>
          </a:solidFill>
          <a:latin typeface="+mn-lt"/>
          <a:ea typeface="+mn-ea"/>
          <a:cs typeface="+mn-cs"/>
        </a:defRPr>
      </a:lvl8pPr>
      <a:lvl9pPr marL="9765718" indent="-574453" algn="l" defTabSz="1148907" rtl="0" eaLnBrk="1" latinLnBrk="0" hangingPunct="1">
        <a:spcBef>
          <a:spcPct val="20000"/>
        </a:spcBef>
        <a:buFont typeface="Arial"/>
        <a:buChar char="•"/>
        <a:defRPr sz="50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148907" rtl="0" eaLnBrk="1" latinLnBrk="0" hangingPunct="1">
        <a:defRPr sz="4521" kern="1200">
          <a:solidFill>
            <a:schemeClr val="tx1"/>
          </a:solidFill>
          <a:latin typeface="+mn-lt"/>
          <a:ea typeface="+mn-ea"/>
          <a:cs typeface="+mn-cs"/>
        </a:defRPr>
      </a:lvl1pPr>
      <a:lvl2pPr marL="1148907" algn="l" defTabSz="1148907" rtl="0" eaLnBrk="1" latinLnBrk="0" hangingPunct="1">
        <a:defRPr sz="4521" kern="1200">
          <a:solidFill>
            <a:schemeClr val="tx1"/>
          </a:solidFill>
          <a:latin typeface="+mn-lt"/>
          <a:ea typeface="+mn-ea"/>
          <a:cs typeface="+mn-cs"/>
        </a:defRPr>
      </a:lvl2pPr>
      <a:lvl3pPr marL="2297817" algn="l" defTabSz="1148907" rtl="0" eaLnBrk="1" latinLnBrk="0" hangingPunct="1">
        <a:defRPr sz="4521" kern="1200">
          <a:solidFill>
            <a:schemeClr val="tx1"/>
          </a:solidFill>
          <a:latin typeface="+mn-lt"/>
          <a:ea typeface="+mn-ea"/>
          <a:cs typeface="+mn-cs"/>
        </a:defRPr>
      </a:lvl3pPr>
      <a:lvl4pPr marL="3446725" algn="l" defTabSz="1148907" rtl="0" eaLnBrk="1" latinLnBrk="0" hangingPunct="1">
        <a:defRPr sz="4521" kern="1200">
          <a:solidFill>
            <a:schemeClr val="tx1"/>
          </a:solidFill>
          <a:latin typeface="+mn-lt"/>
          <a:ea typeface="+mn-ea"/>
          <a:cs typeface="+mn-cs"/>
        </a:defRPr>
      </a:lvl4pPr>
      <a:lvl5pPr marL="4595632" algn="l" defTabSz="1148907" rtl="0" eaLnBrk="1" latinLnBrk="0" hangingPunct="1">
        <a:defRPr sz="4521" kern="1200">
          <a:solidFill>
            <a:schemeClr val="tx1"/>
          </a:solidFill>
          <a:latin typeface="+mn-lt"/>
          <a:ea typeface="+mn-ea"/>
          <a:cs typeface="+mn-cs"/>
        </a:defRPr>
      </a:lvl5pPr>
      <a:lvl6pPr marL="5744544" algn="l" defTabSz="1148907" rtl="0" eaLnBrk="1" latinLnBrk="0" hangingPunct="1">
        <a:defRPr sz="4521" kern="1200">
          <a:solidFill>
            <a:schemeClr val="tx1"/>
          </a:solidFill>
          <a:latin typeface="+mn-lt"/>
          <a:ea typeface="+mn-ea"/>
          <a:cs typeface="+mn-cs"/>
        </a:defRPr>
      </a:lvl6pPr>
      <a:lvl7pPr marL="6893449" algn="l" defTabSz="1148907" rtl="0" eaLnBrk="1" latinLnBrk="0" hangingPunct="1">
        <a:defRPr sz="4521" kern="1200">
          <a:solidFill>
            <a:schemeClr val="tx1"/>
          </a:solidFill>
          <a:latin typeface="+mn-lt"/>
          <a:ea typeface="+mn-ea"/>
          <a:cs typeface="+mn-cs"/>
        </a:defRPr>
      </a:lvl7pPr>
      <a:lvl8pPr marL="8042358" algn="l" defTabSz="1148907" rtl="0" eaLnBrk="1" latinLnBrk="0" hangingPunct="1">
        <a:defRPr sz="4521" kern="1200">
          <a:solidFill>
            <a:schemeClr val="tx1"/>
          </a:solidFill>
          <a:latin typeface="+mn-lt"/>
          <a:ea typeface="+mn-ea"/>
          <a:cs typeface="+mn-cs"/>
        </a:defRPr>
      </a:lvl8pPr>
      <a:lvl9pPr marL="9191266" algn="l" defTabSz="1148907" rtl="0" eaLnBrk="1" latinLnBrk="0" hangingPunct="1">
        <a:defRPr sz="452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feld 43"/>
          <p:cNvSpPr txBox="1"/>
          <p:nvPr/>
        </p:nvSpPr>
        <p:spPr>
          <a:xfrm>
            <a:off x="1836000" y="15349129"/>
            <a:ext cx="7200000" cy="36112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600"/>
              </a:spcBef>
            </a:pPr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Ansprechpartner:</a:t>
            </a:r>
          </a:p>
          <a:p>
            <a:pPr>
              <a:spcBef>
                <a:spcPts val="1200"/>
              </a:spcBef>
            </a:pP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P. Bolz, M. Sc.</a:t>
            </a:r>
          </a:p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pbolz@uni-wuppertal.de</a:t>
            </a:r>
          </a:p>
          <a:p>
            <a:pPr>
              <a:spcBef>
                <a:spcPts val="1200"/>
              </a:spcBef>
            </a:pP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N. Schmidt, M. Sc.</a:t>
            </a:r>
          </a:p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nschmidt@uni-wuppertal.de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1836000" y="3696890"/>
            <a:ext cx="22320000" cy="9360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spcBef>
                <a:spcPts val="1200"/>
              </a:spcBef>
            </a:pPr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Problemstellung:</a:t>
            </a:r>
            <a:endParaRPr lang="de-DE" sz="3600" dirty="0"/>
          </a:p>
          <a:p>
            <a:pPr marL="352425" indent="-352425" algn="just">
              <a:spcBef>
                <a:spcPts val="1200"/>
              </a:spcBef>
              <a:buClr>
                <a:srgbClr val="89BA17"/>
              </a:buClr>
              <a:buFont typeface="Wingdings" panose="05000000000000000000" pitchFamily="2" charset="2"/>
              <a:buChar char="§"/>
            </a:pPr>
            <a:r>
              <a:rPr lang="de-DE" sz="3600" dirty="0"/>
              <a:t>Die Energiewende und die zunehmende Digitalisierung stellen Verteilungsnetzbetreiber vor neue Herausforderungen, die sich z. B. in den Verteilungsnetzen durch eine Vielzahl „intelligenter“ Komponenten und deren komplexe Zusammenhänge zeigen</a:t>
            </a:r>
          </a:p>
          <a:p>
            <a:pPr marL="352425" indent="-352425" algn="just">
              <a:spcBef>
                <a:spcPts val="1200"/>
              </a:spcBef>
              <a:buClr>
                <a:srgbClr val="89BA17"/>
              </a:buClr>
              <a:buFont typeface="Wingdings" panose="05000000000000000000" pitchFamily="2" charset="2"/>
              <a:buChar char="§"/>
            </a:pPr>
            <a:r>
              <a:rPr lang="de-DE" sz="3600" dirty="0"/>
              <a:t>Angesichts dieser Entwicklungen im Verteilungsnetz, ist es für das ganzheitliche Verständnis eines sich wandelnden Energieversorgungssystems notwendig, Qualifizierungsbedarfe kontinuierlich zu ermitteln und entsprechende Maßnahmen anzubieten</a:t>
            </a:r>
          </a:p>
          <a:p>
            <a:pPr marL="352425" indent="-352425" algn="just">
              <a:spcBef>
                <a:spcPts val="1200"/>
              </a:spcBef>
              <a:buClr>
                <a:srgbClr val="89BA17"/>
              </a:buClr>
              <a:buFont typeface="Wingdings" panose="05000000000000000000" pitchFamily="2" charset="2"/>
              <a:buChar char="§"/>
            </a:pPr>
            <a:r>
              <a:rPr lang="de-DE" sz="3600" dirty="0"/>
              <a:t>Praxisorientierte Qualifizierungsmaßnahmen der Energieversorgungstechnik stoßen jedoch häufig auf Hemmnisse wie hohe Zeit- und Ortsabhängigkeit sowie hohe Kosten</a:t>
            </a:r>
          </a:p>
          <a:p>
            <a:pPr algn="just">
              <a:spcBef>
                <a:spcPts val="1200"/>
              </a:spcBef>
              <a:buClr>
                <a:srgbClr val="89BA17"/>
              </a:buClr>
            </a:pPr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Lösungsansatz:</a:t>
            </a:r>
          </a:p>
          <a:p>
            <a:pPr marL="352425" indent="-352425" algn="just">
              <a:spcBef>
                <a:spcPts val="1200"/>
              </a:spcBef>
              <a:buClr>
                <a:srgbClr val="89BA17"/>
              </a:buClr>
              <a:buFont typeface="Wingdings" panose="05000000000000000000" pitchFamily="2" charset="2"/>
              <a:buChar char="§"/>
            </a:pPr>
            <a:r>
              <a:rPr lang="de-DE" sz="3600" dirty="0"/>
              <a:t>Mit Blick auf diese Hemmnisse und der Notwendigkeit der praxisorientierten Qualifizierung bietet die Erweiterung der klassischen Aus- und Weiterbildung um </a:t>
            </a:r>
            <a:r>
              <a:rPr lang="de-DE" sz="3600" dirty="0" err="1"/>
              <a:t>Augmented</a:t>
            </a:r>
            <a:r>
              <a:rPr lang="de-DE" sz="3600" dirty="0"/>
              <a:t> und Virtual Reality (AR / VR) interessante Möglichkeiten</a:t>
            </a:r>
          </a:p>
          <a:p>
            <a:pPr marL="352425" indent="-352425" algn="just">
              <a:spcBef>
                <a:spcPts val="1200"/>
              </a:spcBef>
              <a:buClr>
                <a:srgbClr val="89BA17"/>
              </a:buClr>
              <a:buFont typeface="Wingdings" panose="05000000000000000000" pitchFamily="2" charset="2"/>
              <a:buChar char="§"/>
            </a:pPr>
            <a:r>
              <a:rPr lang="de-DE" sz="3600" dirty="0"/>
              <a:t>Ziel ist es, ein virtuelles Energiesystem auf Basis von Virtual Reality zu erstellen, in dem elementare Anlagen und Handlungsabläufe innerhalb des Verteilungsnetzes auf Hoch- und Mittelspannungsebene abgebildet und interaktiv erlebbar gemacht werden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1836000" y="900000"/>
            <a:ext cx="22320000" cy="2400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1" b="1" dirty="0" err="1">
                <a:latin typeface="Arial" panose="020B0604020202020204" pitchFamily="34" charset="0"/>
                <a:cs typeface="Arial" panose="020B0604020202020204" pitchFamily="34" charset="0"/>
              </a:rPr>
              <a:t>VARele</a:t>
            </a:r>
            <a:endParaRPr lang="de-DE" sz="10001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de-DE" sz="50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de-DE" sz="5000" dirty="0">
                <a:latin typeface="Arial" panose="020B0604020202020204" pitchFamily="34" charset="0"/>
                <a:cs typeface="Arial" panose="020B0604020202020204" pitchFamily="34" charset="0"/>
              </a:rPr>
              <a:t>irtual und </a:t>
            </a:r>
            <a:r>
              <a:rPr lang="de-DE" sz="5000" b="1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de-DE" sz="5000" dirty="0" err="1">
                <a:latin typeface="Arial" panose="020B0604020202020204" pitchFamily="34" charset="0"/>
                <a:cs typeface="Arial" panose="020B0604020202020204" pitchFamily="34" charset="0"/>
              </a:rPr>
              <a:t>ugmented</a:t>
            </a:r>
            <a:r>
              <a:rPr lang="de-DE" sz="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5000" b="1" dirty="0"/>
              <a:t>R</a:t>
            </a:r>
            <a:r>
              <a:rPr lang="de-DE" sz="5000" dirty="0"/>
              <a:t>eality in der </a:t>
            </a:r>
            <a:r>
              <a:rPr lang="de-DE" sz="5000" b="1" dirty="0"/>
              <a:t>ele</a:t>
            </a:r>
            <a:r>
              <a:rPr lang="de-DE" sz="5000" dirty="0"/>
              <a:t>ktrischen Energieversorgung</a:t>
            </a:r>
            <a:endParaRPr lang="de-DE" sz="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Picture 2" descr="L:\10_Forschungsgruppen\02_FG_NSB\01_Projekte\16_PuB_Verteilung\Vorlagen\BMWI-Logo\BMWi_4C_Gef_de.jpg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</a:blip>
          <a:srcRect r="8682"/>
          <a:stretch/>
        </p:blipFill>
        <p:spPr bwMode="auto">
          <a:xfrm>
            <a:off x="24757615" y="14112152"/>
            <a:ext cx="5060767" cy="4572825"/>
          </a:xfrm>
          <a:prstGeom prst="rect">
            <a:avLst/>
          </a:prstGeom>
          <a:noFill/>
        </p:spPr>
      </p:pic>
      <p:pic>
        <p:nvPicPr>
          <p:cNvPr id="7189" name="Picture 21" descr="Energieforen Leipzig GmbH - Energiemetropole Leipzig">
            <a:extLst>
              <a:ext uri="{FF2B5EF4-FFF2-40B4-BE49-F238E27FC236}">
                <a16:creationId xmlns:a16="http://schemas.microsoft.com/office/drawing/2014/main" id="{473EF73C-4303-4F95-8797-66D0C3EF7E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13" t="27526" r="8134" b="29642"/>
          <a:stretch/>
        </p:blipFill>
        <p:spPr bwMode="auto">
          <a:xfrm>
            <a:off x="24753176" y="4062251"/>
            <a:ext cx="5040000" cy="1307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3" name="Picture 25" descr="Dipl.-Ing. H. Horstmann GmbH - KreativRealisten | Agentur für strategisches  Marketing">
            <a:extLst>
              <a:ext uri="{FF2B5EF4-FFF2-40B4-BE49-F238E27FC236}">
                <a16:creationId xmlns:a16="http://schemas.microsoft.com/office/drawing/2014/main" id="{2ECD9348-39B0-40B0-846C-CBEAB73793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8" t="39147" r="6047" b="39437"/>
          <a:stretch/>
        </p:blipFill>
        <p:spPr bwMode="auto">
          <a:xfrm>
            <a:off x="24753176" y="1979998"/>
            <a:ext cx="5040000" cy="1239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6" name="Picture 28" descr="MVV-Netze - MVV Netze GmbH">
            <a:extLst>
              <a:ext uri="{FF2B5EF4-FFF2-40B4-BE49-F238E27FC236}">
                <a16:creationId xmlns:a16="http://schemas.microsoft.com/office/drawing/2014/main" id="{5F55D918-9644-4906-947E-1BB17C63AD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53176" y="6212975"/>
            <a:ext cx="5040000" cy="1284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4" name="Picture 36" descr="Anschreiben Einspeisemanagement">
            <a:extLst>
              <a:ext uri="{FF2B5EF4-FFF2-40B4-BE49-F238E27FC236}">
                <a16:creationId xmlns:a16="http://schemas.microsoft.com/office/drawing/2014/main" id="{6B37323A-F497-44F5-A30C-291BB37406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53176" y="8340900"/>
            <a:ext cx="5040000" cy="636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6" name="Picture 38" descr="Netze BW GmbH - KOMMUNALtopinform">
            <a:extLst>
              <a:ext uri="{FF2B5EF4-FFF2-40B4-BE49-F238E27FC236}">
                <a16:creationId xmlns:a16="http://schemas.microsoft.com/office/drawing/2014/main" id="{969077E5-97A2-4F3B-83CA-3D187D64C0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139" b="26594"/>
          <a:stretch/>
        </p:blipFill>
        <p:spPr bwMode="auto">
          <a:xfrm>
            <a:off x="24753176" y="9820751"/>
            <a:ext cx="5040000" cy="1334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8" name="Picture 40" descr="Ihr Netzbetreiber der Pfalz, Saarpfalz-Kreis | Pfalzwerke Netz AG">
            <a:extLst>
              <a:ext uri="{FF2B5EF4-FFF2-40B4-BE49-F238E27FC236}">
                <a16:creationId xmlns:a16="http://schemas.microsoft.com/office/drawing/2014/main" id="{F5DE6F4A-CD6E-400F-8559-79D538449A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53176" y="11997999"/>
            <a:ext cx="5040000" cy="18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image2.png">
            <a:extLst>
              <a:ext uri="{FF2B5EF4-FFF2-40B4-BE49-F238E27FC236}">
                <a16:creationId xmlns:a16="http://schemas.microsoft.com/office/drawing/2014/main" id="{4A9FBE27-C1E5-4DB8-9D26-1E75D8674985}"/>
              </a:ext>
            </a:extLst>
          </p:cNvPr>
          <p:cNvPicPr/>
          <p:nvPr/>
        </p:nvPicPr>
        <p:blipFill>
          <a:blip r:embed="rId9"/>
          <a:srcRect/>
          <a:stretch>
            <a:fillRect/>
          </a:stretch>
        </p:blipFill>
        <p:spPr>
          <a:xfrm>
            <a:off x="10714549" y="13452995"/>
            <a:ext cx="12925381" cy="5306512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070821050"/>
      </p:ext>
    </p:extLst>
  </p:cSld>
  <p:clrMapOvr>
    <a:masterClrMapping/>
  </p:clrMapOvr>
</p:sld>
</file>

<file path=ppt/theme/theme1.xml><?xml version="1.0" encoding="utf-8"?>
<a:theme xmlns:a="http://schemas.openxmlformats.org/drawingml/2006/main" name="Vorlage_EVT_CorporateDesign_FB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?????? ???????????????"/>
        <a:font script="Hang" typeface="?????? ??????"/>
        <a:font script="Hans" typeface="??????"/>
        <a:font script="Hant" typeface="????????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?????? ???????????????"/>
        <a:font script="Hang" typeface="?????? ??????"/>
        <a:font script="Hans" typeface="??????"/>
        <a:font script="Hant" typeface="????????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 name="Fakultaet">
      <a:srgbClr val="6D005E"/>
    </a:custClr>
    <a:custClr name="Unigruen">
      <a:srgbClr val="89BA17"/>
    </a:custClr>
  </a:custClrLst>
  <a:extLst>
    <a:ext uri="{05A4C25C-085E-4340-85A3-A5531E510DB2}">
      <thm15:themeFamily xmlns:thm15="http://schemas.microsoft.com/office/thememl/2012/main" name="Pr??sentation1" id="{952DFA68-67E6-44E4-95DC-5B0D21A66522}" vid="{C702A760-5E7D-44F0-96D2-469942299160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Vorlage_EVT_CorporateDesign_FBE_16_9</Template>
  <TotalTime>0</TotalTime>
  <Words>182</Words>
  <Application>Microsoft Office PowerPoint</Application>
  <PresentationFormat>Benutzerdefiniert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Vorlage_EVT_CorporateDesign_FBE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Patrick Wintzek</dc:creator>
  <cp:lastModifiedBy>Bolz, Pascal Dominik</cp:lastModifiedBy>
  <cp:revision>85</cp:revision>
  <cp:lastPrinted>2020-01-13T06:20:19Z</cp:lastPrinted>
  <dcterms:created xsi:type="dcterms:W3CDTF">2019-12-20T06:10:00Z</dcterms:created>
  <dcterms:modified xsi:type="dcterms:W3CDTF">2023-07-13T08:26:20Z</dcterms:modified>
</cp:coreProperties>
</file>